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1" r:id="rId1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1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 seconds.( I will select 2 best slides (i will give them extra points and students will present for CIS committee)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Greet your audience, thank them for attending your presentation, introduce yourself, introduce your project, introduce your team members, and quickly indicate what each of you did in a high-level manner, and put more emphasis on your part/contribution.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System design: Highlight the parts that you contributed to them.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System decomposition; identify the architecture patterns used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System deployment – h/w and s/w requirements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Shape 21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System design: Highlight the parts that you contributed to them.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System decomposition; identify the architecture patterns used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System deployment – h/w and s/w requirements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Shape 22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System design: Highlight the parts that you contributed to them.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System decomposition; identify the architecture patterns used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System deployment – h/w and s/w requirements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Shape 2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 seconds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description of verification process and Test Suites and Test Cases for one of the use cases.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One sunny day and one rainy day for the implemented use cases (one or more slides).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Automated test scripts for the implemented use cases (if any) (one or more slides).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Shape 24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 seconds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description of verification process and Test Suites and Test Cases for one of the use cases.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One sunny day and one rainy day for the implemented use cases (one or more slides).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Automated test scripts for the implemented use cases (if any) (one or more slides).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Shape 24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 seconds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description of verification process and Test Suites and Test Cases for one of the use cases.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One sunny day and one rainy day for the implemented use cases (one or more slides).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Automated test scripts for the implemented use cases (if any) (one or more slides).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Shape 24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06656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 seconds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Summarize your contribution, mention your effort for Scrum, Mingle, Github, Google Drive Documentation and minutes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 your contact information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Ask if anyone has any questions for you.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your audience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Shape 2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your project (in new version) tackles with GIF or screenshot.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your project (in new version) tackles with GIF or screenshot.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your project (in new version) tackles with GIF or screenshot.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your project (in new version) tackles with GIF or screenshot.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your project (in new version) tackles with GIF or screenshot.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Shape 18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your project (in new version) tackles with GIF or screenshot.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Shape 19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seconds.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the problem that the your project (in new version) tackles with GIF or screenshot.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Shape 19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hape 18" descr="Overlay-TitleSlid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50" y="187325"/>
            <a:ext cx="8826500" cy="64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1600200" y="2492375"/>
            <a:ext cx="6762749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1600201" y="3966882"/>
            <a:ext cx="6762749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Shape 93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Shape 99" descr="Overlay-ContentCapti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50" y="187325"/>
            <a:ext cx="8826500" cy="64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779464" y="590550"/>
            <a:ext cx="3657600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4693023" y="739588"/>
            <a:ext cx="3657600" cy="530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2"/>
          </p:nvPr>
        </p:nvSpPr>
        <p:spPr>
          <a:xfrm>
            <a:off x="779464" y="1816100"/>
            <a:ext cx="3657600" cy="3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None/>
              <a:defRPr sz="1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9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9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Shape 107" descr="Overlay-PictureCapti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9263" y="187325"/>
            <a:ext cx="8535987" cy="64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886200" y="533400"/>
            <a:ext cx="4476750" cy="1252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3886124" y="1828800"/>
            <a:ext cx="4474539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None/>
              <a:defRPr sz="1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9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9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pic" idx="2"/>
          </p:nvPr>
        </p:nvSpPr>
        <p:spPr>
          <a:xfrm flipH="1">
            <a:off x="188253" y="179292"/>
            <a:ext cx="3281087" cy="6483096"/>
          </a:xfrm>
          <a:prstGeom prst="round1Rect">
            <a:avLst>
              <a:gd name="adj" fmla="val 17325"/>
            </a:avLst>
          </a:prstGeom>
          <a:blipFill rotWithShape="0">
            <a:blip r:embed="rId3">
              <a:alphaModFix/>
            </a:blip>
            <a:stretch>
              <a:fillRect/>
            </a:stretch>
          </a:blip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3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4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dt" idx="10"/>
          </p:nvPr>
        </p:nvSpPr>
        <p:spPr>
          <a:xfrm>
            <a:off x="38862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ftr" idx="11"/>
          </p:nvPr>
        </p:nvSpPr>
        <p:spPr>
          <a:xfrm>
            <a:off x="5867400" y="6288088"/>
            <a:ext cx="26765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, Alt.">
  <p:cSld name="Picture with Caption, Alt.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hape 115" descr="Overlay-PictureCaption-Extra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50" y="187325"/>
            <a:ext cx="8826500" cy="64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4710953" y="533400"/>
            <a:ext cx="3657600" cy="1252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pic" idx="2"/>
          </p:nvPr>
        </p:nvSpPr>
        <p:spPr>
          <a:xfrm flipH="1">
            <a:off x="596153" y="1600199"/>
            <a:ext cx="3657600" cy="3657601"/>
          </a:xfrm>
          <a:prstGeom prst="ellipse">
            <a:avLst/>
          </a:prstGeom>
          <a:blipFill rotWithShape="0">
            <a:blip r:embed="rId3">
              <a:alphaModFix/>
            </a:blip>
            <a:stretch>
              <a:fillRect/>
            </a:stretch>
          </a:blip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3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4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4710412" y="1828800"/>
            <a:ext cx="36576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None/>
              <a:defRPr sz="1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9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9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653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ftr" idx="11"/>
          </p:nvPr>
        </p:nvSpPr>
        <p:spPr>
          <a:xfrm>
            <a:off x="3325813" y="6288088"/>
            <a:ext cx="52181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above Caption">
  <p:cSld name="Picture above Caption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hape 123" descr="Overlay-PictureCaption-Extra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50" y="187325"/>
            <a:ext cx="8826500" cy="64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808038" y="3778624"/>
            <a:ext cx="7560515" cy="1102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2"/>
          </p:nvPr>
        </p:nvSpPr>
        <p:spPr>
          <a:xfrm flipH="1">
            <a:off x="871584" y="762000"/>
            <a:ext cx="7427726" cy="2989730"/>
          </a:xfrm>
          <a:prstGeom prst="roundRect">
            <a:avLst>
              <a:gd name="adj" fmla="val 7476"/>
            </a:avLst>
          </a:prstGeom>
          <a:blipFill rotWithShape="0">
            <a:blip r:embed="rId3">
              <a:alphaModFix/>
            </a:blip>
            <a:stretch>
              <a:fillRect/>
            </a:stretch>
          </a:blip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3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4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08034" y="4827493"/>
            <a:ext cx="7559977" cy="122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None/>
              <a:defRPr sz="1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9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9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653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ftr" idx="11"/>
          </p:nvPr>
        </p:nvSpPr>
        <p:spPr>
          <a:xfrm>
            <a:off x="3325813" y="6288088"/>
            <a:ext cx="52181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hape 131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 rot="5400000">
            <a:off x="2466975" y="141288"/>
            <a:ext cx="4208463" cy="7583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  <a:defRPr sz="2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Shape 138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 rot="5400000">
            <a:off x="5373267" y="2734843"/>
            <a:ext cx="5268912" cy="1358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 rot="5400000">
            <a:off x="1230313" y="328613"/>
            <a:ext cx="5268911" cy="617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  <a:defRPr sz="2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Shape 25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779463" y="1828800"/>
            <a:ext cx="7583487" cy="4208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  <a:defRPr sz="2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Shape 32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Shape 37" descr="Overlay-SectionHeader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1000" y="0"/>
            <a:ext cx="8826500" cy="64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779463" y="2591360"/>
            <a:ext cx="7583487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779463" y="3950354"/>
            <a:ext cx="7583487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Shape 44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779462" y="1828800"/>
            <a:ext cx="3657600" cy="421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4688541" y="1828800"/>
            <a:ext cx="3657600" cy="421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Shape 52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" name="Shape 53"/>
          <p:cNvCxnSpPr/>
          <p:nvPr/>
        </p:nvCxnSpPr>
        <p:spPr>
          <a:xfrm>
            <a:off x="874713" y="2286000"/>
            <a:ext cx="3562350" cy="1588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" name="Shape 54"/>
          <p:cNvCxnSpPr/>
          <p:nvPr/>
        </p:nvCxnSpPr>
        <p:spPr>
          <a:xfrm>
            <a:off x="4816475" y="2286000"/>
            <a:ext cx="3565525" cy="1588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Shape 55"/>
          <p:cNvCxnSpPr/>
          <p:nvPr/>
        </p:nvCxnSpPr>
        <p:spPr>
          <a:xfrm>
            <a:off x="874713" y="2286000"/>
            <a:ext cx="3562350" cy="1588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6" name="Shape 56"/>
          <p:cNvCxnSpPr/>
          <p:nvPr/>
        </p:nvCxnSpPr>
        <p:spPr>
          <a:xfrm>
            <a:off x="4816475" y="2286000"/>
            <a:ext cx="3565525" cy="1588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779463" y="1438835"/>
            <a:ext cx="3657600" cy="789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  <a:defRPr sz="2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600" b="1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600" b="1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2"/>
          </p:nvPr>
        </p:nvSpPr>
        <p:spPr>
          <a:xfrm>
            <a:off x="779463" y="2362199"/>
            <a:ext cx="3657600" cy="3686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3"/>
          </p:nvPr>
        </p:nvSpPr>
        <p:spPr>
          <a:xfrm>
            <a:off x="4705350" y="1438835"/>
            <a:ext cx="3657600" cy="789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  <a:defRPr sz="2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600" b="1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None/>
              <a:defRPr sz="1600" b="1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4"/>
          </p:nvPr>
        </p:nvSpPr>
        <p:spPr>
          <a:xfrm>
            <a:off x="4705350" y="2362199"/>
            <a:ext cx="3657600" cy="3686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ntent, Top and Bottom">
  <p:cSld name="2 Content, Top and Bottom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hape 66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779462" y="1828801"/>
            <a:ext cx="7585076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2"/>
          </p:nvPr>
        </p:nvSpPr>
        <p:spPr>
          <a:xfrm>
            <a:off x="779462" y="3991816"/>
            <a:ext cx="7585076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ntent">
  <p:cSld name="3 Conte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710953" y="1828801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4710953" y="3991816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3"/>
          </p:nvPr>
        </p:nvSpPr>
        <p:spPr>
          <a:xfrm>
            <a:off x="779462" y="1828800"/>
            <a:ext cx="3657600" cy="421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ntent">
  <p:cSld name="4 Conte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Shape 83" descr="Overlay-ContentSlides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0813" y="187325"/>
            <a:ext cx="8828087" cy="648176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779463" y="1828801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2"/>
          </p:nvPr>
        </p:nvSpPr>
        <p:spPr>
          <a:xfrm>
            <a:off x="779463" y="3991816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3"/>
          </p:nvPr>
        </p:nvSpPr>
        <p:spPr>
          <a:xfrm>
            <a:off x="4710953" y="1828801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4"/>
          </p:nvPr>
        </p:nvSpPr>
        <p:spPr>
          <a:xfrm>
            <a:off x="4710953" y="3991816"/>
            <a:ext cx="36576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90500" y="190500"/>
            <a:ext cx="8764588" cy="6478588"/>
          </a:xfrm>
          <a:prstGeom prst="round2DiagRect">
            <a:avLst>
              <a:gd name="adj1" fmla="val 9416"/>
              <a:gd name="adj2" fmla="val 0"/>
            </a:avLst>
          </a:prstGeom>
          <a:gradFill>
            <a:gsLst>
              <a:gs pos="0">
                <a:srgbClr val="B27A00"/>
              </a:gs>
              <a:gs pos="13000">
                <a:srgbClr val="B27A00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779463" y="1828800"/>
            <a:ext cx="7583487" cy="4208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  <a:defRPr sz="2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1D4D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381000" y="6288088"/>
            <a:ext cx="18875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ftr" idx="11"/>
          </p:nvPr>
        </p:nvSpPr>
        <p:spPr>
          <a:xfrm>
            <a:off x="3305175" y="6288088"/>
            <a:ext cx="52387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04225" y="219075"/>
            <a:ext cx="4937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Shape 16" descr="FIULogo_H_CMYK_fx.png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6103938" y="5959475"/>
            <a:ext cx="2430462" cy="69373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ctrTitle"/>
          </p:nvPr>
        </p:nvSpPr>
        <p:spPr>
          <a:xfrm>
            <a:off x="228600" y="1365812"/>
            <a:ext cx="8686800" cy="4516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44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AR-VR-VE for Computer Science Education 1.0</a:t>
            </a:r>
            <a:endParaRPr sz="29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9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5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Team Members: Arelys Alvarez, Samira Tellez, Mairim Barrios, Fidel Hernandez, Carlos Martinez</a:t>
            </a:r>
            <a:br>
              <a:rPr lang="en-US" sz="25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25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Product Owner: Francisco R. Ortega</a:t>
            </a:r>
            <a:endParaRPr sz="25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5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Instructor: Masoud Sadjadi</a:t>
            </a:r>
            <a:br>
              <a:rPr lang="en-US" sz="2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br>
              <a:rPr lang="en-US" sz="44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School of Computing and Information Sciences</a:t>
            </a:r>
            <a:b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Florida International University</a:t>
            </a:r>
            <a:endParaRPr sz="44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ubTitle" idx="1"/>
          </p:nvPr>
        </p:nvSpPr>
        <p:spPr>
          <a:xfrm>
            <a:off x="228600" y="5643562"/>
            <a:ext cx="86868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US" sz="1800" b="0" i="0" u="none" strike="noStrike" cap="none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800" b="0" i="0" u="none" strike="noStrike" cap="none">
              <a:solidFill>
                <a:srgbClr val="666666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1" name="Shape 151"/>
          <p:cNvSpPr txBox="1"/>
          <p:nvPr/>
        </p:nvSpPr>
        <p:spPr>
          <a:xfrm>
            <a:off x="135925" y="556025"/>
            <a:ext cx="86868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Final Presentation</a:t>
            </a:r>
            <a:endParaRPr sz="36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-US" sz="26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Spring 2018</a:t>
            </a:r>
            <a:endParaRPr sz="26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52" name="Shape 1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788" y="5960722"/>
            <a:ext cx="894744" cy="671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t="8285" b="2777"/>
          <a:stretch/>
        </p:blipFill>
        <p:spPr>
          <a:xfrm>
            <a:off x="616975" y="1361450"/>
            <a:ext cx="7830950" cy="444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Shape 213"/>
          <p:cNvSpPr txBox="1"/>
          <p:nvPr/>
        </p:nvSpPr>
        <p:spPr>
          <a:xfrm>
            <a:off x="732355" y="498491"/>
            <a:ext cx="7583400" cy="626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definition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1359801" y="381000"/>
            <a:ext cx="6422721" cy="625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System Design: Architecture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779461" y="1632734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r>
              <a:rPr lang="en-US"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Models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Player: Character that performs the commands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SolutionPanel: Holds the list of commands , loops , editing buttons and scroll rect</a:t>
            </a:r>
            <a:endParaRPr sz="20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Commands (Buttons): Specify the instructions that the player will execute </a:t>
            </a: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2527975" y="1006867"/>
            <a:ext cx="40863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System and Subsystem Decomposition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1359801" y="381000"/>
            <a:ext cx="6422721" cy="625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System Design: Architecture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779461" y="1327933"/>
            <a:ext cx="7583400" cy="43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r>
              <a:rPr lang="en-US" sz="20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Controllers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SubmitButtonController : When the submit button within the solution panel is clicked it calls the submitButtonController, which handles the processing of the commands and its execution.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SolutionPanelController: Controls the display of deleteButtons upon hovering of the mouse over a command. Enables/Disables the submit/clear/command buttons while the player is executing instructions.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PlayCommandController: Handles the turning and movement of the character according to the input into the solutionPanel.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BlockRotatorController: Handles the movement of the blocks. </a:t>
            </a:r>
            <a:endParaRPr/>
          </a:p>
        </p:txBody>
      </p:sp>
      <p:sp>
        <p:nvSpPr>
          <p:cNvPr id="229" name="Shape 229"/>
          <p:cNvSpPr/>
          <p:nvPr/>
        </p:nvSpPr>
        <p:spPr>
          <a:xfrm>
            <a:off x="2527975" y="1006867"/>
            <a:ext cx="471956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System and Subsystem Decomposition. Cont</a:t>
            </a:r>
            <a:endParaRPr sz="1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>
            <a:spLocks noGrp="1"/>
          </p:cNvSpPr>
          <p:nvPr>
            <p:ph type="title"/>
          </p:nvPr>
        </p:nvSpPr>
        <p:spPr>
          <a:xfrm>
            <a:off x="1359801" y="381000"/>
            <a:ext cx="6422721" cy="625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System Design: Architecture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779461" y="1632734"/>
            <a:ext cx="7583400" cy="42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r>
              <a:rPr lang="en-US" sz="2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Views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r>
              <a:rPr lang="en-US" sz="22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The single Unity Scene that contains the maze, player movement and solution panel is considered the view in this system.</a:t>
            </a:r>
            <a:endParaRPr sz="22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7" name="Shape 237"/>
          <p:cNvSpPr/>
          <p:nvPr/>
        </p:nvSpPr>
        <p:spPr>
          <a:xfrm>
            <a:off x="2211380" y="1006867"/>
            <a:ext cx="471956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System and Subsystem Decomposition. Cont</a:t>
            </a:r>
            <a:endParaRPr sz="1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>
            <a:spLocks noGrp="1"/>
          </p:cNvSpPr>
          <p:nvPr>
            <p:ph type="title"/>
          </p:nvPr>
        </p:nvSpPr>
        <p:spPr>
          <a:xfrm>
            <a:off x="779463" y="319355"/>
            <a:ext cx="7583400" cy="656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Test Suites and Test Cases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779463" y="1335641"/>
            <a:ext cx="7583400" cy="4417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marR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Test case ID: 1</a:t>
            </a:r>
            <a:endParaRPr dirty="0"/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Description/Summary of Test: Verify that there are a logic flow among the registration scenes</a:t>
            </a:r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Pre-condition: User </a:t>
            </a:r>
            <a:r>
              <a:rPr lang="en-US" dirty="0"/>
              <a:t>begins the registration process on the sign up and/or login forms</a:t>
            </a:r>
            <a:endParaRPr dirty="0"/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Expected Results: </a:t>
            </a:r>
            <a:r>
              <a:rPr lang="en-US" sz="2200" b="0" i="0" u="none" strike="noStrike" cap="none" dirty="0" err="1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SignUp</a:t>
            </a: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 and/or Login forms appear </a:t>
            </a:r>
            <a:endParaRPr dirty="0"/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Actual Result: Status (Fail/Pass): Passed </a:t>
            </a:r>
            <a:endParaRPr dirty="0"/>
          </a:p>
          <a:p>
            <a:pPr marL="282575" marR="0" lvl="0" indent="-142875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endParaRPr sz="2200" b="0" i="0" u="none" strike="noStrike" cap="none" dirty="0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779463" y="319355"/>
            <a:ext cx="7583400" cy="656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Test Suites and Test Cases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779463" y="1335641"/>
            <a:ext cx="7583400" cy="4417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marR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Test case ID: 2</a:t>
            </a:r>
            <a:endParaRPr dirty="0"/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Description/Summary of Test: Verify and validate users </a:t>
            </a:r>
            <a:r>
              <a:rPr lang="en-US" dirty="0"/>
              <a:t>i</a:t>
            </a: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nformation that when this is wrong, they are notified.</a:t>
            </a:r>
            <a:endParaRPr dirty="0"/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Pre-condition: </a:t>
            </a:r>
            <a:r>
              <a:rPr lang="en-US" dirty="0"/>
              <a:t>User enters wrong information</a:t>
            </a:r>
            <a:endParaRPr dirty="0"/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Expected Results: Warning messages shows up </a:t>
            </a:r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Actual Result: Status (Fail/Pass): Passed </a:t>
            </a:r>
            <a:endParaRPr dirty="0"/>
          </a:p>
          <a:p>
            <a:pPr marL="282575" marR="0" lvl="0" indent="-142875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endParaRPr sz="2200" b="0" i="0" u="none" strike="noStrike" cap="none" dirty="0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779463" y="319355"/>
            <a:ext cx="7583400" cy="656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Test Suites and Test Cases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779463" y="1335641"/>
            <a:ext cx="7583400" cy="4417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marR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Test case ID: 3</a:t>
            </a:r>
            <a:endParaRPr dirty="0"/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Description/Summary of Test: </a:t>
            </a:r>
            <a:r>
              <a:rPr lang="en-US" dirty="0"/>
              <a:t>Add sound tracks as backgrounds and sound effects.</a:t>
            </a:r>
            <a:endParaRPr lang="en-US" sz="2200" b="0" i="0" u="none" strike="noStrike" cap="none" dirty="0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Pre-condition: </a:t>
            </a:r>
            <a:r>
              <a:rPr lang="en-US" dirty="0"/>
              <a:t>User starts game and/or enter wrong information in any of the registration forms</a:t>
            </a:r>
            <a:endParaRPr dirty="0"/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Expected Results: </a:t>
            </a:r>
            <a:r>
              <a:rPr lang="en-US" dirty="0"/>
              <a:t>Music plays throughout the game. Sound effect tracks are played when wrong information is entered. </a:t>
            </a:r>
            <a:endParaRPr lang="en-US" sz="2200" b="0" i="0" u="none" strike="noStrike" cap="none" dirty="0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Actual Result: Status (Fail/Pass): Passed </a:t>
            </a:r>
            <a:endParaRPr dirty="0"/>
          </a:p>
          <a:p>
            <a:pPr marL="282575" marR="0" lvl="0" indent="-142875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endParaRPr sz="2200" b="0" i="0" u="none" strike="noStrike" cap="none" dirty="0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472878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779463" y="381000"/>
            <a:ext cx="7583487" cy="104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Summary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779462" y="1425575"/>
            <a:ext cx="7583487" cy="3930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2575" indent="-282575"/>
            <a:r>
              <a:rPr lang="en-US" sz="2400" dirty="0">
                <a:solidFill>
                  <a:schemeClr val="tx1"/>
                </a:solidFill>
                <a:latin typeface="Trebuchet MS" panose="020B0703020202090204" pitchFamily="34" charset="0"/>
              </a:rPr>
              <a:t>As part of the education process needed to include more people into computer science , the development of this game is a very effective approach.  The goal is to bring more young students from colleges in other majors and help finish the women underrepresentation.</a:t>
            </a:r>
            <a:endParaRPr lang="en-US" sz="2200" b="0" i="0" u="none" strike="noStrike" cap="none" dirty="0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282575" marR="0" lvl="0" indent="-282575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stell013@fiu.edu</a:t>
            </a:r>
          </a:p>
          <a:p>
            <a:pPr marL="282575" marR="0" lvl="0" indent="-282575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Char char="●"/>
            </a:pPr>
            <a:r>
              <a:rPr lang="en-US" sz="2200" b="0" i="0" u="none" strike="noStrike" cap="none" dirty="0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Thank You!</a:t>
            </a:r>
            <a:endParaRPr sz="2200" b="0" i="0" u="none" strike="noStrike" cap="none" dirty="0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1D4D"/>
              </a:buClr>
              <a:buSzPts val="2200"/>
              <a:buFont typeface="Noto Sans Symbols"/>
              <a:buNone/>
            </a:pPr>
            <a:endParaRPr sz="2200" b="0" i="0" u="none" strike="noStrike" cap="none" dirty="0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59" name="Shape 2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31414" y="4817354"/>
            <a:ext cx="814538" cy="814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Shape 26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50363" y="4636012"/>
            <a:ext cx="2022760" cy="735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Shape 26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10695" y="5448141"/>
            <a:ext cx="2716127" cy="755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Shape 26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24946" y="3708990"/>
            <a:ext cx="814280" cy="814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Shape 26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996286" y="3726917"/>
            <a:ext cx="652255" cy="798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Shape 26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486654" y="4217089"/>
            <a:ext cx="689521" cy="689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Shape 265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0054" y="3914953"/>
            <a:ext cx="749297" cy="805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Shape 266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699728" y="4610462"/>
            <a:ext cx="1021430" cy="1021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869360" y="482499"/>
            <a:ext cx="7583400" cy="58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definition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59" name="Shape 159" descr="https://lh5.googleusercontent.com/B7tM7KE4qk2CAysIc97ahUiFTALiRLOpQ-ejtnriJbwaPldvzbSlf2u6A5DBmcxT0zOkX9V0ypgsvlQocBmu2xhIluf8SAaAIxg2CSJ2sopMO8KROvsmjgcRoZRQkt0hf36fOp4ul6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148" y="1419226"/>
            <a:ext cx="7735824" cy="417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869360" y="482499"/>
            <a:ext cx="7583400" cy="58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definition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66" name="Shape 166" descr="https://lh6.googleusercontent.com/U3GQzn1QjhnBLW-fNIIo-dNZgdCHbS9T91U1ZCC0nCRDaoOdq8KUKjfGRTrLjEXgPoggfEbqY-flgpEjqHM7e-LoUP-RNQKzAtQNfDCnJd1d1aOBLD1r845kiPTDuz6beIjif3FkBbY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148" y="1433513"/>
            <a:ext cx="7735824" cy="434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869360" y="482499"/>
            <a:ext cx="7583400" cy="58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definition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73" name="Shape 173"/>
          <p:cNvPicPr preferRelativeResize="0"/>
          <p:nvPr/>
        </p:nvPicPr>
        <p:blipFill rotWithShape="1">
          <a:blip r:embed="rId3">
            <a:alphaModFix/>
          </a:blip>
          <a:srcRect t="8160" b="3833"/>
          <a:stretch/>
        </p:blipFill>
        <p:spPr>
          <a:xfrm>
            <a:off x="791184" y="1362127"/>
            <a:ext cx="7739752" cy="4466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803744" y="481979"/>
            <a:ext cx="7583400" cy="58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definition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80" name="Shape 180"/>
          <p:cNvPicPr preferRelativeResize="0"/>
          <p:nvPr/>
        </p:nvPicPr>
        <p:blipFill rotWithShape="1">
          <a:blip r:embed="rId3">
            <a:alphaModFix/>
          </a:blip>
          <a:srcRect t="8900" b="3333"/>
          <a:stretch/>
        </p:blipFill>
        <p:spPr>
          <a:xfrm>
            <a:off x="721363" y="1292608"/>
            <a:ext cx="7748161" cy="4471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826140" y="488101"/>
            <a:ext cx="7583400" cy="626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definition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87" name="Shape 187"/>
          <p:cNvPicPr preferRelativeResize="0"/>
          <p:nvPr/>
        </p:nvPicPr>
        <p:blipFill rotWithShape="1">
          <a:blip r:embed="rId3">
            <a:alphaModFix/>
          </a:blip>
          <a:srcRect t="7453" b="2987"/>
          <a:stretch/>
        </p:blipFill>
        <p:spPr>
          <a:xfrm>
            <a:off x="629650" y="1355128"/>
            <a:ext cx="7976380" cy="4443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826139" y="488101"/>
            <a:ext cx="7583400" cy="626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definition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4" name="Shape 194"/>
          <p:cNvPicPr preferRelativeResize="0"/>
          <p:nvPr/>
        </p:nvPicPr>
        <p:blipFill rotWithShape="1">
          <a:blip r:embed="rId3">
            <a:alphaModFix/>
          </a:blip>
          <a:srcRect t="7452" b="3402"/>
          <a:stretch/>
        </p:blipFill>
        <p:spPr>
          <a:xfrm>
            <a:off x="629650" y="1384352"/>
            <a:ext cx="7976379" cy="4443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>
            <a:off x="826139" y="498492"/>
            <a:ext cx="7583400" cy="626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definition</a:t>
            </a:r>
            <a:endParaRPr sz="3800" b="0" i="0" u="none" strike="noStrike" cap="none">
              <a:solidFill>
                <a:srgbClr val="001D4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01" name="Shape 201"/>
          <p:cNvPicPr preferRelativeResize="0"/>
          <p:nvPr/>
        </p:nvPicPr>
        <p:blipFill rotWithShape="1">
          <a:blip r:embed="rId3">
            <a:alphaModFix/>
          </a:blip>
          <a:srcRect t="7661" b="2778"/>
          <a:stretch/>
        </p:blipFill>
        <p:spPr>
          <a:xfrm>
            <a:off x="666450" y="1400850"/>
            <a:ext cx="7817051" cy="444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hape 206"/>
          <p:cNvPicPr preferRelativeResize="0"/>
          <p:nvPr/>
        </p:nvPicPr>
        <p:blipFill rotWithShape="1">
          <a:blip r:embed="rId3">
            <a:alphaModFix/>
          </a:blip>
          <a:srcRect t="7454" b="3194"/>
          <a:stretch/>
        </p:blipFill>
        <p:spPr>
          <a:xfrm>
            <a:off x="545141" y="1284432"/>
            <a:ext cx="7957830" cy="444398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 txBox="1"/>
          <p:nvPr/>
        </p:nvSpPr>
        <p:spPr>
          <a:xfrm>
            <a:off x="732356" y="488100"/>
            <a:ext cx="7583400" cy="626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0" i="0" u="none" strike="noStrike" cap="none">
                <a:solidFill>
                  <a:srgbClr val="001D4D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definition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old">
  <a:themeElements>
    <a:clrScheme name="Revolution">
      <a:dk1>
        <a:srgbClr val="000000"/>
      </a:dk1>
      <a:lt1>
        <a:srgbClr val="FFFFFF"/>
      </a:lt1>
      <a:dk2>
        <a:srgbClr val="1B3861"/>
      </a:dk2>
      <a:lt2>
        <a:srgbClr val="38ABED"/>
      </a:lt2>
      <a:accent1>
        <a:srgbClr val="0C5986"/>
      </a:accent1>
      <a:accent2>
        <a:srgbClr val="DDF53D"/>
      </a:accent2>
      <a:accent3>
        <a:srgbClr val="508709"/>
      </a:accent3>
      <a:accent4>
        <a:srgbClr val="BF5E00"/>
      </a:accent4>
      <a:accent5>
        <a:srgbClr val="9C0001"/>
      </a:accent5>
      <a:accent6>
        <a:srgbClr val="660075"/>
      </a:accent6>
      <a:hlink>
        <a:srgbClr val="ABF24D"/>
      </a:hlink>
      <a:folHlink>
        <a:srgbClr val="A0E7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1019</Words>
  <Application>Microsoft Macintosh PowerPoint</Application>
  <PresentationFormat>On-screen Show (4:3)</PresentationFormat>
  <Paragraphs>129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Noto Sans Symbols</vt:lpstr>
      <vt:lpstr>Trebuchet MS</vt:lpstr>
      <vt:lpstr>gold</vt:lpstr>
      <vt:lpstr>AR-VR-VE for Computer Science Education 1.0  Team Members: Arelys Alvarez, Samira Tellez, Mairim Barrios, Fidel Hernandez, Carlos Martinez Product Owner: Francisco R. Ortega Instructor: Masoud Sadjadi  School of Computing and Information Sciences Florida International University</vt:lpstr>
      <vt:lpstr>Project definition</vt:lpstr>
      <vt:lpstr>Project definition</vt:lpstr>
      <vt:lpstr>Project definition</vt:lpstr>
      <vt:lpstr>Project definition</vt:lpstr>
      <vt:lpstr>Project definition</vt:lpstr>
      <vt:lpstr>Project definition</vt:lpstr>
      <vt:lpstr>Project definition</vt:lpstr>
      <vt:lpstr>PowerPoint Presentation</vt:lpstr>
      <vt:lpstr>PowerPoint Presentation</vt:lpstr>
      <vt:lpstr>System Design: Architecture</vt:lpstr>
      <vt:lpstr>System Design: Architecture</vt:lpstr>
      <vt:lpstr>System Design: Architecture</vt:lpstr>
      <vt:lpstr>Test Suites and Test Cases</vt:lpstr>
      <vt:lpstr>Test Suites and Test Cases</vt:lpstr>
      <vt:lpstr>Test Suites and Test Cases</vt:lpstr>
      <vt:lpstr>Summary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AR-VR-VE for Computer Science Education 1.0  Team Members: Arelys Alvarez, Samira Tellez, Mairim Barrios, Fidel Hernandez, Carlos Martinez Product Owner: Francisco R. Ortega Instructor: Masoud Sadjadi  School of Computing and Information Sciences Florida International University</dc:title>
  <cp:lastModifiedBy>Samira Tellez Ricardo</cp:lastModifiedBy>
  <cp:revision>3</cp:revision>
  <dcterms:modified xsi:type="dcterms:W3CDTF">2018-04-18T19:51:47Z</dcterms:modified>
</cp:coreProperties>
</file>